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175" y="268400"/>
            <a:ext cx="5134999" cy="4850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1925" y="2484650"/>
            <a:ext cx="3390399" cy="265884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2884170" cy="5143500"/>
          </a:xfrm>
          <a:custGeom>
            <a:avLst/>
            <a:gdLst/>
            <a:ahLst/>
            <a:cxnLst/>
            <a:rect l="l" t="t" r="r" b="b"/>
            <a:pathLst>
              <a:path w="2884170" h="5143500">
                <a:moveTo>
                  <a:pt x="28840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84074" y="0"/>
                </a:lnTo>
                <a:lnTo>
                  <a:pt x="2884074" y="5143499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8982" y="676723"/>
            <a:ext cx="1879600" cy="886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800" y="277881"/>
            <a:ext cx="614108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00"/>
              <a:t>Bitcoin</a:t>
            </a:r>
            <a:r>
              <a:rPr dirty="0" sz="9600" spc="5"/>
              <a:t> </a:t>
            </a:r>
            <a:r>
              <a:rPr dirty="0" sz="9600" spc="420"/>
              <a:t>is</a:t>
            </a:r>
            <a:endParaRPr sz="9600"/>
          </a:p>
        </p:txBody>
      </p:sp>
      <p:sp>
        <p:nvSpPr>
          <p:cNvPr id="3" name="object 3" descr=""/>
          <p:cNvSpPr txBox="1"/>
          <p:nvPr/>
        </p:nvSpPr>
        <p:spPr>
          <a:xfrm>
            <a:off x="558000" y="1614359"/>
            <a:ext cx="5720715" cy="3187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0" spc="1350">
                <a:solidFill>
                  <a:srgbClr val="B6D7A8"/>
                </a:solidFill>
                <a:latin typeface="Lucida Sans Unicode"/>
                <a:cs typeface="Lucida Sans Unicode"/>
              </a:rPr>
              <a:t>n</a:t>
            </a:r>
            <a:r>
              <a:rPr dirty="0" sz="10500" spc="1350">
                <a:solidFill>
                  <a:srgbClr val="FFC159"/>
                </a:solidFill>
                <a:latin typeface="Lucida Sans Unicode"/>
                <a:cs typeface="Lucida Sans Unicode"/>
              </a:rPr>
              <a:t>e</a:t>
            </a:r>
            <a:r>
              <a:rPr dirty="0" sz="10500" spc="1350">
                <a:solidFill>
                  <a:srgbClr val="E06666"/>
                </a:solidFill>
                <a:latin typeface="Lucida Sans Unicode"/>
                <a:cs typeface="Lucida Sans Unicode"/>
              </a:rPr>
              <a:t>u</a:t>
            </a:r>
            <a:r>
              <a:rPr dirty="0" sz="10500" spc="1350">
                <a:solidFill>
                  <a:srgbClr val="6FA8DC"/>
                </a:solidFill>
                <a:latin typeface="Lucida Sans Unicode"/>
                <a:cs typeface="Lucida Sans Unicode"/>
              </a:rPr>
              <a:t>t</a:t>
            </a:r>
            <a:r>
              <a:rPr dirty="0" sz="10500" spc="1350">
                <a:solidFill>
                  <a:srgbClr val="B4A7D6"/>
                </a:solidFill>
                <a:latin typeface="Lucida Sans Unicode"/>
                <a:cs typeface="Lucida Sans Unicode"/>
              </a:rPr>
              <a:t>r</a:t>
            </a:r>
            <a:r>
              <a:rPr dirty="0" sz="10500" spc="1350">
                <a:solidFill>
                  <a:srgbClr val="B6D7A8"/>
                </a:solidFill>
                <a:latin typeface="Lucida Sans Unicode"/>
                <a:cs typeface="Lucida Sans Unicode"/>
              </a:rPr>
              <a:t>a</a:t>
            </a:r>
            <a:r>
              <a:rPr dirty="0" sz="10500" spc="525">
                <a:solidFill>
                  <a:srgbClr val="FFC159"/>
                </a:solidFill>
                <a:latin typeface="Lucida Sans Unicode"/>
                <a:cs typeface="Lucida Sans Unicode"/>
              </a:rPr>
              <a:t>l</a:t>
            </a:r>
            <a:endParaRPr sz="10500">
              <a:latin typeface="Lucida Sans Unicode"/>
              <a:cs typeface="Lucida Sans Unicode"/>
            </a:endParaRPr>
          </a:p>
          <a:p>
            <a:pPr marL="94615">
              <a:lnSpc>
                <a:spcPct val="100000"/>
              </a:lnSpc>
              <a:spcBef>
                <a:spcPts val="10130"/>
              </a:spcBef>
            </a:pP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@anilsaidso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84875" y="2647950"/>
            <a:ext cx="2559685" cy="2495550"/>
            <a:chOff x="6584875" y="2647950"/>
            <a:chExt cx="2559685" cy="24955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4875" y="2647950"/>
              <a:ext cx="2559124" cy="24955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623" y="2955003"/>
              <a:ext cx="861378" cy="642983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792150" y="3450675"/>
            <a:ext cx="323850" cy="338455"/>
            <a:chOff x="5792150" y="3450675"/>
            <a:chExt cx="323850" cy="33845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2150" y="3480607"/>
              <a:ext cx="323599" cy="30801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2652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5169600" y="3469487"/>
            <a:ext cx="340995" cy="330835"/>
            <a:chOff x="5169600" y="3469487"/>
            <a:chExt cx="340995" cy="33083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600" y="3469487"/>
              <a:ext cx="309500" cy="3302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577" y="3482649"/>
              <a:ext cx="178938" cy="127423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4537212" y="3450675"/>
            <a:ext cx="319405" cy="335915"/>
            <a:chOff x="4537212" y="3450675"/>
            <a:chExt cx="319405" cy="33591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7212" y="3482646"/>
              <a:ext cx="319349" cy="30392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98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3905477" y="3450675"/>
            <a:ext cx="323850" cy="338455"/>
            <a:chOff x="3905477" y="3450675"/>
            <a:chExt cx="323850" cy="33845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477" y="3480586"/>
              <a:ext cx="323599" cy="30797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26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3264899" y="3450675"/>
            <a:ext cx="309880" cy="335915"/>
            <a:chOff x="3264899" y="3450675"/>
            <a:chExt cx="309880" cy="335915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4899" y="3482625"/>
              <a:ext cx="309497" cy="30389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0889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635902" y="3450675"/>
            <a:ext cx="357505" cy="335915"/>
            <a:chOff x="2635902" y="3450675"/>
            <a:chExt cx="357505" cy="335915"/>
          </a:xfrm>
        </p:grpSpPr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5902" y="3482617"/>
              <a:ext cx="319349" cy="30392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1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2009279" y="3450675"/>
            <a:ext cx="262890" cy="335915"/>
            <a:chOff x="2009279" y="3450675"/>
            <a:chExt cx="262890" cy="335915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9279" y="3482627"/>
              <a:ext cx="262623" cy="30389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21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1338450" y="3450675"/>
            <a:ext cx="361950" cy="335915"/>
            <a:chOff x="1338450" y="3450675"/>
            <a:chExt cx="361950" cy="335915"/>
          </a:xfrm>
        </p:grpSpPr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450" y="3482625"/>
              <a:ext cx="361939" cy="3039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952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710237" y="3450675"/>
            <a:ext cx="319405" cy="335915"/>
            <a:chOff x="710237" y="3450675"/>
            <a:chExt cx="319405" cy="335915"/>
          </a:xfrm>
        </p:grpSpPr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237" y="3482625"/>
              <a:ext cx="319326" cy="30389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426" y="3450675"/>
              <a:ext cx="178938" cy="127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1644" y="844102"/>
            <a:ext cx="1889760" cy="3459479"/>
          </a:xfrm>
          <a:prstGeom prst="rect">
            <a:avLst/>
          </a:prstGeom>
        </p:spPr>
        <p:txBody>
          <a:bodyPr wrap="square" lIns="0" tIns="73025" rIns="0" bIns="0" rtlCol="0" vert="vert270">
            <a:spAutoFit/>
          </a:bodyPr>
          <a:lstStyle/>
          <a:p>
            <a:pPr marL="53340">
              <a:lnSpc>
                <a:spcPct val="100000"/>
              </a:lnSpc>
              <a:spcBef>
                <a:spcPts val="575"/>
              </a:spcBef>
            </a:pPr>
            <a:r>
              <a:rPr dirty="0" sz="4900" spc="275">
                <a:solidFill>
                  <a:srgbClr val="1B4587"/>
                </a:solidFill>
                <a:latin typeface="Lucida Sans Unicode"/>
                <a:cs typeface="Lucida Sans Unicode"/>
              </a:rPr>
              <a:t>politically</a:t>
            </a:r>
            <a:endParaRPr sz="4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6100" spc="175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01924" y="2988727"/>
            <a:ext cx="3257550" cy="2155190"/>
            <a:chOff x="3001924" y="2988727"/>
            <a:chExt cx="3257550" cy="21551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924" y="3208982"/>
              <a:ext cx="2524400" cy="19345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5613" y="2988727"/>
              <a:ext cx="693373" cy="4245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773" y="3687249"/>
              <a:ext cx="583450" cy="35725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6829900" y="1540925"/>
            <a:ext cx="2105025" cy="815975"/>
          </a:xfrm>
          <a:custGeom>
            <a:avLst/>
            <a:gdLst/>
            <a:ahLst/>
            <a:cxnLst/>
            <a:rect l="l" t="t" r="r" b="b"/>
            <a:pathLst>
              <a:path w="2105025" h="815975">
                <a:moveTo>
                  <a:pt x="20005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000546" y="0"/>
                </a:lnTo>
                <a:lnTo>
                  <a:pt x="2040328" y="7912"/>
                </a:lnTo>
                <a:lnTo>
                  <a:pt x="2074052" y="30447"/>
                </a:lnTo>
                <a:lnTo>
                  <a:pt x="2096586" y="64171"/>
                </a:lnTo>
                <a:lnTo>
                  <a:pt x="2104499" y="103952"/>
                </a:lnTo>
                <a:lnTo>
                  <a:pt x="2104499" y="711747"/>
                </a:lnTo>
                <a:lnTo>
                  <a:pt x="2096330" y="752210"/>
                </a:lnTo>
                <a:lnTo>
                  <a:pt x="2074052" y="785252"/>
                </a:lnTo>
                <a:lnTo>
                  <a:pt x="2041010" y="807530"/>
                </a:lnTo>
                <a:lnTo>
                  <a:pt x="20005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977012" y="1640672"/>
            <a:ext cx="1809750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505459">
              <a:lnSpc>
                <a:spcPts val="2250"/>
              </a:lnSpc>
              <a:spcBef>
                <a:spcPts val="200"/>
              </a:spcBef>
            </a:pP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Sorry,</a:t>
            </a:r>
            <a:r>
              <a:rPr dirty="0" sz="1900" spc="5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Verdana"/>
                <a:cs typeface="Verdana"/>
              </a:rPr>
              <a:t>I’m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apolitical.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2" name="object 12" descr=""/>
          <p:cNvSpPr/>
          <p:nvPr/>
        </p:nvSpPr>
        <p:spPr>
          <a:xfrm>
            <a:off x="4121899" y="1758175"/>
            <a:ext cx="1765935" cy="480695"/>
          </a:xfrm>
          <a:custGeom>
            <a:avLst/>
            <a:gdLst/>
            <a:ahLst/>
            <a:cxnLst/>
            <a:rect l="l" t="t" r="r" b="b"/>
            <a:pathLst>
              <a:path w="1765935" h="480694">
                <a:moveTo>
                  <a:pt x="1685448" y="480299"/>
                </a:moveTo>
                <a:lnTo>
                  <a:pt x="80051" y="480299"/>
                </a:lnTo>
                <a:lnTo>
                  <a:pt x="48891" y="474009"/>
                </a:lnTo>
                <a:lnTo>
                  <a:pt x="23446" y="456853"/>
                </a:lnTo>
                <a:lnTo>
                  <a:pt x="6290" y="431408"/>
                </a:lnTo>
                <a:lnTo>
                  <a:pt x="0" y="400248"/>
                </a:lnTo>
                <a:lnTo>
                  <a:pt x="0" y="80051"/>
                </a:lnTo>
                <a:lnTo>
                  <a:pt x="6290" y="48891"/>
                </a:lnTo>
                <a:lnTo>
                  <a:pt x="23446" y="23446"/>
                </a:lnTo>
                <a:lnTo>
                  <a:pt x="48891" y="6290"/>
                </a:lnTo>
                <a:lnTo>
                  <a:pt x="80051" y="0"/>
                </a:lnTo>
                <a:lnTo>
                  <a:pt x="1685448" y="0"/>
                </a:lnTo>
                <a:lnTo>
                  <a:pt x="1729861" y="13449"/>
                </a:lnTo>
                <a:lnTo>
                  <a:pt x="1759406" y="49417"/>
                </a:lnTo>
                <a:lnTo>
                  <a:pt x="1765499" y="80051"/>
                </a:lnTo>
                <a:lnTo>
                  <a:pt x="1765499" y="400248"/>
                </a:lnTo>
                <a:lnTo>
                  <a:pt x="1759209" y="431408"/>
                </a:lnTo>
                <a:lnTo>
                  <a:pt x="1742053" y="456853"/>
                </a:lnTo>
                <a:lnTo>
                  <a:pt x="1716608" y="474009"/>
                </a:lnTo>
                <a:lnTo>
                  <a:pt x="1685448" y="480299"/>
                </a:lnTo>
                <a:close/>
              </a:path>
            </a:pathLst>
          </a:custGeom>
          <a:solidFill>
            <a:srgbClr val="DE3E3E">
              <a:alpha val="647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256124" y="1833098"/>
            <a:ext cx="14960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60">
                <a:solidFill>
                  <a:srgbClr val="FFFFFF"/>
                </a:solidFill>
                <a:latin typeface="Verdana"/>
                <a:cs typeface="Verdana"/>
              </a:rPr>
              <a:t>No,</a:t>
            </a:r>
            <a:r>
              <a:rPr dirty="0" sz="19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Verdana"/>
                <a:cs typeface="Verdana"/>
              </a:rPr>
              <a:t>join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us!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747375" y="1123099"/>
            <a:ext cx="1367155" cy="480695"/>
          </a:xfrm>
          <a:custGeom>
            <a:avLst/>
            <a:gdLst/>
            <a:ahLst/>
            <a:cxnLst/>
            <a:rect l="l" t="t" r="r" b="b"/>
            <a:pathLst>
              <a:path w="1367154" h="480694">
                <a:moveTo>
                  <a:pt x="1287048" y="480299"/>
                </a:moveTo>
                <a:lnTo>
                  <a:pt x="80051" y="480299"/>
                </a:lnTo>
                <a:lnTo>
                  <a:pt x="48891" y="474009"/>
                </a:lnTo>
                <a:lnTo>
                  <a:pt x="23446" y="456853"/>
                </a:lnTo>
                <a:lnTo>
                  <a:pt x="6290" y="431408"/>
                </a:lnTo>
                <a:lnTo>
                  <a:pt x="0" y="400248"/>
                </a:lnTo>
                <a:lnTo>
                  <a:pt x="0" y="80051"/>
                </a:lnTo>
                <a:lnTo>
                  <a:pt x="6290" y="48891"/>
                </a:lnTo>
                <a:lnTo>
                  <a:pt x="23446" y="23446"/>
                </a:lnTo>
                <a:lnTo>
                  <a:pt x="48891" y="6290"/>
                </a:lnTo>
                <a:lnTo>
                  <a:pt x="80051" y="0"/>
                </a:lnTo>
                <a:lnTo>
                  <a:pt x="1287048" y="0"/>
                </a:lnTo>
                <a:lnTo>
                  <a:pt x="1331461" y="13449"/>
                </a:lnTo>
                <a:lnTo>
                  <a:pt x="1361006" y="49417"/>
                </a:lnTo>
                <a:lnTo>
                  <a:pt x="1367099" y="80051"/>
                </a:lnTo>
                <a:lnTo>
                  <a:pt x="1367099" y="400248"/>
                </a:lnTo>
                <a:lnTo>
                  <a:pt x="1360809" y="431408"/>
                </a:lnTo>
                <a:lnTo>
                  <a:pt x="1343653" y="456853"/>
                </a:lnTo>
                <a:lnTo>
                  <a:pt x="1318208" y="474009"/>
                </a:lnTo>
                <a:lnTo>
                  <a:pt x="1287048" y="480299"/>
                </a:lnTo>
                <a:close/>
              </a:path>
            </a:pathLst>
          </a:custGeom>
          <a:solidFill>
            <a:srgbClr val="6C9EEB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919585" y="1198022"/>
            <a:ext cx="10223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25">
                <a:solidFill>
                  <a:srgbClr val="FFFFFF"/>
                </a:solidFill>
                <a:latin typeface="Verdana"/>
                <a:cs typeface="Verdana"/>
              </a:rPr>
              <a:t>Join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us!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150" y="339475"/>
            <a:ext cx="4978950" cy="480402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865755" cy="5143500"/>
          </a:xfrm>
          <a:custGeom>
            <a:avLst/>
            <a:gdLst/>
            <a:ahLst/>
            <a:cxnLst/>
            <a:rect l="l" t="t" r="r" b="b"/>
            <a:pathLst>
              <a:path w="2865755" h="5143500">
                <a:moveTo>
                  <a:pt x="2865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65474" y="0"/>
                </a:lnTo>
                <a:lnTo>
                  <a:pt x="2865474" y="51434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2356" y="974483"/>
            <a:ext cx="980440" cy="3240405"/>
          </a:xfrm>
          <a:prstGeom prst="rect">
            <a:avLst/>
          </a:prstGeom>
        </p:spPr>
        <p:txBody>
          <a:bodyPr wrap="square" lIns="0" tIns="7556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5100" spc="195">
                <a:solidFill>
                  <a:srgbClr val="434343"/>
                </a:solidFill>
                <a:latin typeface="Lucida Sans Unicode"/>
                <a:cs typeface="Lucida Sans Unicode"/>
              </a:rPr>
              <a:t>Jurisdict-</a:t>
            </a:r>
            <a:endParaRPr sz="5100">
              <a:latin typeface="Lucida Sans Unicode"/>
              <a:cs typeface="Lucida Sans Unicode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379687" y="2571750"/>
            <a:ext cx="1971675" cy="2232660"/>
            <a:chOff x="3379687" y="2571750"/>
            <a:chExt cx="1971675" cy="22326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9687" y="2571750"/>
              <a:ext cx="1971615" cy="223254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313" y="2939177"/>
              <a:ext cx="693373" cy="424546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6965299" y="1466625"/>
            <a:ext cx="1828800" cy="815975"/>
          </a:xfrm>
          <a:custGeom>
            <a:avLst/>
            <a:gdLst/>
            <a:ahLst/>
            <a:cxnLst/>
            <a:rect l="l" t="t" r="r" b="b"/>
            <a:pathLst>
              <a:path w="1828800" h="815975">
                <a:moveTo>
                  <a:pt x="17248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1724846" y="0"/>
                </a:lnTo>
                <a:lnTo>
                  <a:pt x="1764628" y="7912"/>
                </a:lnTo>
                <a:lnTo>
                  <a:pt x="1798352" y="30447"/>
                </a:lnTo>
                <a:lnTo>
                  <a:pt x="1820886" y="64171"/>
                </a:lnTo>
                <a:lnTo>
                  <a:pt x="1828799" y="103952"/>
                </a:lnTo>
                <a:lnTo>
                  <a:pt x="1828799" y="711747"/>
                </a:lnTo>
                <a:lnTo>
                  <a:pt x="1820630" y="752210"/>
                </a:lnTo>
                <a:lnTo>
                  <a:pt x="1798352" y="785252"/>
                </a:lnTo>
                <a:lnTo>
                  <a:pt x="1765310" y="807530"/>
                </a:lnTo>
                <a:lnTo>
                  <a:pt x="17248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296386" y="1566372"/>
            <a:ext cx="1165860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78740" marR="5080" indent="-66675">
              <a:lnSpc>
                <a:spcPts val="2250"/>
              </a:lnSpc>
              <a:spcBef>
                <a:spcPts val="200"/>
              </a:spcBef>
            </a:pPr>
            <a:r>
              <a:rPr dirty="0" sz="1900" spc="100">
                <a:solidFill>
                  <a:srgbClr val="FFFFFF"/>
                </a:solidFill>
                <a:latin typeface="Verdana"/>
                <a:cs typeface="Verdana"/>
              </a:rPr>
              <a:t>What’s</a:t>
            </a:r>
            <a:r>
              <a:rPr dirty="0" sz="19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900" spc="65">
                <a:solidFill>
                  <a:srgbClr val="FFFFFF"/>
                </a:solidFill>
                <a:latin typeface="Verdana"/>
                <a:cs typeface="Verdana"/>
              </a:rPr>
              <a:t>border?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51481" y="844102"/>
            <a:ext cx="1722120" cy="3459479"/>
          </a:xfrm>
          <a:prstGeom prst="rect">
            <a:avLst/>
          </a:prstGeom>
        </p:spPr>
        <p:txBody>
          <a:bodyPr wrap="square" lIns="0" tIns="75565" rIns="0" bIns="0" rtlCol="0" vert="vert270">
            <a:spAutoFit/>
          </a:bodyPr>
          <a:lstStyle/>
          <a:p>
            <a:pPr algn="ctr" marR="33020">
              <a:lnSpc>
                <a:spcPts val="5655"/>
              </a:lnSpc>
              <a:spcBef>
                <a:spcPts val="595"/>
              </a:spcBef>
            </a:pPr>
            <a:r>
              <a:rPr dirty="0" sz="5100" spc="240">
                <a:solidFill>
                  <a:srgbClr val="434343"/>
                </a:solidFill>
                <a:latin typeface="Lucida Sans Unicode"/>
                <a:cs typeface="Lucida Sans Unicode"/>
              </a:rPr>
              <a:t>ionally</a:t>
            </a:r>
            <a:endParaRPr sz="5100">
              <a:latin typeface="Lucida Sans Unicode"/>
              <a:cs typeface="Lucida Sans Unicode"/>
            </a:endParaRPr>
          </a:p>
          <a:p>
            <a:pPr algn="ctr">
              <a:lnSpc>
                <a:spcPts val="6855"/>
              </a:lnSpc>
            </a:pPr>
            <a:r>
              <a:rPr dirty="0" sz="6100" spc="175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391449" y="339474"/>
            <a:ext cx="1971675" cy="1102360"/>
          </a:xfrm>
          <a:custGeom>
            <a:avLst/>
            <a:gdLst/>
            <a:ahLst/>
            <a:cxnLst/>
            <a:rect l="l" t="t" r="r" b="b"/>
            <a:pathLst>
              <a:path w="1971675" h="1102360">
                <a:moveTo>
                  <a:pt x="1787896" y="1102199"/>
                </a:moveTo>
                <a:lnTo>
                  <a:pt x="183703" y="1102199"/>
                </a:lnTo>
                <a:lnTo>
                  <a:pt x="134867" y="1095637"/>
                </a:lnTo>
                <a:lnTo>
                  <a:pt x="90984" y="1077119"/>
                </a:lnTo>
                <a:lnTo>
                  <a:pt x="53805" y="1048394"/>
                </a:lnTo>
                <a:lnTo>
                  <a:pt x="25080" y="1011215"/>
                </a:lnTo>
                <a:lnTo>
                  <a:pt x="6562" y="967331"/>
                </a:lnTo>
                <a:lnTo>
                  <a:pt x="0" y="918496"/>
                </a:lnTo>
                <a:lnTo>
                  <a:pt x="0" y="183703"/>
                </a:lnTo>
                <a:lnTo>
                  <a:pt x="6562" y="134867"/>
                </a:lnTo>
                <a:lnTo>
                  <a:pt x="25080" y="90984"/>
                </a:lnTo>
                <a:lnTo>
                  <a:pt x="53805" y="53805"/>
                </a:lnTo>
                <a:lnTo>
                  <a:pt x="90984" y="25080"/>
                </a:lnTo>
                <a:lnTo>
                  <a:pt x="134867" y="6562"/>
                </a:lnTo>
                <a:lnTo>
                  <a:pt x="183703" y="0"/>
                </a:lnTo>
                <a:lnTo>
                  <a:pt x="1787896" y="0"/>
                </a:lnTo>
                <a:lnTo>
                  <a:pt x="1858196" y="13983"/>
                </a:lnTo>
                <a:lnTo>
                  <a:pt x="1917794" y="53805"/>
                </a:lnTo>
                <a:lnTo>
                  <a:pt x="1957616" y="113403"/>
                </a:lnTo>
                <a:lnTo>
                  <a:pt x="1971599" y="183703"/>
                </a:lnTo>
                <a:lnTo>
                  <a:pt x="1971599" y="918496"/>
                </a:lnTo>
                <a:lnTo>
                  <a:pt x="1965037" y="967331"/>
                </a:lnTo>
                <a:lnTo>
                  <a:pt x="1946519" y="1011215"/>
                </a:lnTo>
                <a:lnTo>
                  <a:pt x="1917794" y="1048394"/>
                </a:lnTo>
                <a:lnTo>
                  <a:pt x="1880615" y="1077119"/>
                </a:lnTo>
                <a:lnTo>
                  <a:pt x="1836732" y="1095637"/>
                </a:lnTo>
                <a:lnTo>
                  <a:pt x="1787896" y="11021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13764" y="439597"/>
            <a:ext cx="1525270" cy="88646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ts val="2250"/>
              </a:lnSpc>
              <a:spcBef>
                <a:spcPts val="200"/>
              </a:spcBef>
            </a:pPr>
            <a:r>
              <a:rPr dirty="0"/>
              <a:t>I</a:t>
            </a:r>
            <a:r>
              <a:rPr dirty="0" spc="-5"/>
              <a:t> </a:t>
            </a:r>
            <a:r>
              <a:rPr dirty="0" spc="85"/>
              <a:t>forbid</a:t>
            </a:r>
            <a:r>
              <a:rPr dirty="0"/>
              <a:t> </a:t>
            </a:r>
            <a:r>
              <a:rPr dirty="0" spc="-25"/>
              <a:t>you </a:t>
            </a:r>
            <a:r>
              <a:rPr dirty="0" spc="130"/>
              <a:t>within</a:t>
            </a:r>
            <a:r>
              <a:rPr dirty="0" spc="-5"/>
              <a:t> </a:t>
            </a:r>
            <a:r>
              <a:rPr dirty="0" spc="40"/>
              <a:t>my </a:t>
            </a:r>
            <a:r>
              <a:rPr dirty="0" spc="-10"/>
              <a:t>borders.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569184" y="4051349"/>
            <a:ext cx="2313940" cy="1092200"/>
            <a:chOff x="5569184" y="4051349"/>
            <a:chExt cx="2313940" cy="1092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8872" y="4051349"/>
              <a:ext cx="874003" cy="10921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6727" y="4164715"/>
              <a:ext cx="247747" cy="170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201" y="4154912"/>
              <a:ext cx="823524" cy="9458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9184" y="4228324"/>
              <a:ext cx="774616" cy="8854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046" y="4290179"/>
              <a:ext cx="289825" cy="18084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12" y="4292068"/>
              <a:ext cx="247747" cy="17705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39725" y="38687"/>
            <a:ext cx="7715884" cy="359981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17300"/>
              </a:lnSpc>
              <a:spcBef>
                <a:spcPts val="95"/>
              </a:spcBef>
            </a:pPr>
            <a:r>
              <a:rPr dirty="0" sz="10000" spc="520">
                <a:solidFill>
                  <a:srgbClr val="000000"/>
                </a:solidFill>
              </a:rPr>
              <a:t>Bitcoin</a:t>
            </a:r>
            <a:r>
              <a:rPr dirty="0" sz="10000" spc="10">
                <a:solidFill>
                  <a:srgbClr val="000000"/>
                </a:solidFill>
              </a:rPr>
              <a:t> </a:t>
            </a:r>
            <a:r>
              <a:rPr dirty="0" sz="10000" spc="440">
                <a:solidFill>
                  <a:srgbClr val="000000"/>
                </a:solidFill>
              </a:rPr>
              <a:t>is </a:t>
            </a:r>
            <a:r>
              <a:rPr dirty="0" baseline="11388" sz="15000" spc="817">
                <a:solidFill>
                  <a:srgbClr val="000000"/>
                </a:solidFill>
              </a:rPr>
              <a:t>for</a:t>
            </a:r>
            <a:r>
              <a:rPr dirty="0" baseline="11388" sz="15000" spc="-1410">
                <a:solidFill>
                  <a:srgbClr val="000000"/>
                </a:solidFill>
              </a:rPr>
              <a:t> </a:t>
            </a:r>
            <a:r>
              <a:rPr dirty="0" baseline="14190" sz="13800" spc="142">
                <a:latin typeface="Lucida Sans Unicode"/>
                <a:cs typeface="Lucida Sans Unicode"/>
              </a:rPr>
              <a:t>e</a:t>
            </a:r>
            <a:r>
              <a:rPr dirty="0" baseline="14190" sz="13800" spc="67">
                <a:latin typeface="Lucida Sans Unicode"/>
                <a:cs typeface="Lucida Sans Unicode"/>
              </a:rPr>
              <a:t>v</a:t>
            </a:r>
            <a:r>
              <a:rPr dirty="0" baseline="14190" sz="13800" spc="217">
                <a:latin typeface="Lucida Sans Unicode"/>
                <a:cs typeface="Lucida Sans Unicode"/>
              </a:rPr>
              <a:t>er</a:t>
            </a:r>
            <a:r>
              <a:rPr dirty="0" baseline="14190" sz="13800" spc="60">
                <a:latin typeface="Lucida Sans Unicode"/>
                <a:cs typeface="Lucida Sans Unicode"/>
              </a:rPr>
              <a:t>y</a:t>
            </a:r>
            <a:r>
              <a:rPr dirty="0" baseline="14190" sz="13800" spc="-7034">
                <a:latin typeface="Lucida Sans Unicode"/>
                <a:cs typeface="Lucida Sans Unicode"/>
              </a:rPr>
              <a:t>o</a:t>
            </a:r>
            <a:r>
              <a:rPr dirty="0" sz="1400" spc="145">
                <a:latin typeface="Lucida Sans Unicode"/>
                <a:cs typeface="Lucida Sans Unicode"/>
              </a:rPr>
              <a:t>(e</a:t>
            </a:r>
            <a:r>
              <a:rPr dirty="0" sz="1400" spc="114">
                <a:latin typeface="Lucida Sans Unicode"/>
                <a:cs typeface="Lucida Sans Unicode"/>
              </a:rPr>
              <a:t>x</a:t>
            </a:r>
            <a:r>
              <a:rPr dirty="0" sz="1400" spc="145">
                <a:latin typeface="Lucida Sans Unicode"/>
                <a:cs typeface="Lucida Sans Unicode"/>
              </a:rPr>
              <a:t>cep</a:t>
            </a:r>
            <a:r>
              <a:rPr dirty="0" sz="1400" spc="-170">
                <a:latin typeface="Lucida Sans Unicode"/>
                <a:cs typeface="Lucida Sans Unicode"/>
              </a:rPr>
              <a:t>t</a:t>
            </a:r>
            <a:r>
              <a:rPr dirty="0" baseline="14190" sz="13800" spc="-7072">
                <a:latin typeface="Lucida Sans Unicode"/>
                <a:cs typeface="Lucida Sans Unicode"/>
              </a:rPr>
              <a:t>n</a:t>
            </a:r>
            <a:r>
              <a:rPr dirty="0" sz="1400" spc="145">
                <a:latin typeface="Lucida Sans Unicode"/>
                <a:cs typeface="Lucida Sans Unicode"/>
              </a:rPr>
              <a:t>Craig</a:t>
            </a:r>
            <a:r>
              <a:rPr dirty="0" sz="1400" spc="45">
                <a:latin typeface="Lucida Sans Unicode"/>
                <a:cs typeface="Lucida Sans Unicode"/>
              </a:rPr>
              <a:t> </a:t>
            </a:r>
            <a:r>
              <a:rPr dirty="0" sz="1400" spc="-650">
                <a:latin typeface="Lucida Sans Unicode"/>
                <a:cs typeface="Lucida Sans Unicode"/>
              </a:rPr>
              <a:t>W</a:t>
            </a:r>
            <a:r>
              <a:rPr dirty="0" baseline="14190" sz="13800" spc="-6652">
                <a:latin typeface="Lucida Sans Unicode"/>
                <a:cs typeface="Lucida Sans Unicode"/>
              </a:rPr>
              <a:t>e</a:t>
            </a:r>
            <a:r>
              <a:rPr dirty="0" sz="1400" spc="35">
                <a:latin typeface="Lucida Sans Unicode"/>
                <a:cs typeface="Lucida Sans Unicode"/>
              </a:rPr>
              <a:t>right)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02875" y="3972548"/>
            <a:ext cx="2844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60" b="1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31575" y="4048748"/>
            <a:ext cx="2844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60" b="1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607375" y="4010385"/>
            <a:ext cx="2844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60" b="1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52849" y="3808147"/>
            <a:ext cx="3784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29" b="1">
                <a:latin typeface="Calibri"/>
                <a:cs typeface="Calibri"/>
              </a:rPr>
              <a:t>Fine!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76000" y="3883110"/>
            <a:ext cx="2844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60" b="1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1550" y="4599739"/>
            <a:ext cx="1440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5">
                <a:solidFill>
                  <a:srgbClr val="FCE4CD"/>
                </a:solidFill>
                <a:latin typeface="Verdana"/>
                <a:cs typeface="Verdana"/>
              </a:rPr>
              <a:t>@anilsaidso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619290" y="4285790"/>
            <a:ext cx="1376045" cy="857885"/>
            <a:chOff x="7619290" y="4285790"/>
            <a:chExt cx="1376045" cy="857885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290" y="4335662"/>
              <a:ext cx="997059" cy="80783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300" y="4546618"/>
              <a:ext cx="203874" cy="1326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849" y="4285800"/>
              <a:ext cx="873998" cy="85769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602" y="4285790"/>
              <a:ext cx="247747" cy="170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11550" y="0"/>
            <a:ext cx="5433060" cy="5143500"/>
            <a:chOff x="3311550" y="0"/>
            <a:chExt cx="543306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3925" y="0"/>
              <a:ext cx="5300574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550" y="2917325"/>
              <a:ext cx="2226175" cy="2226174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239037" y="644275"/>
            <a:ext cx="2371725" cy="761365"/>
          </a:xfrm>
          <a:custGeom>
            <a:avLst/>
            <a:gdLst/>
            <a:ahLst/>
            <a:cxnLst/>
            <a:rect l="l" t="t" r="r" b="b"/>
            <a:pathLst>
              <a:path w="2371725" h="761365">
                <a:moveTo>
                  <a:pt x="22443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2244347" y="0"/>
                </a:lnTo>
                <a:lnTo>
                  <a:pt x="2292891" y="9656"/>
                </a:lnTo>
                <a:lnTo>
                  <a:pt x="2334045" y="37154"/>
                </a:lnTo>
                <a:lnTo>
                  <a:pt x="2361543" y="78308"/>
                </a:lnTo>
                <a:lnTo>
                  <a:pt x="2371199" y="126852"/>
                </a:lnTo>
                <a:lnTo>
                  <a:pt x="2371199" y="634247"/>
                </a:lnTo>
                <a:lnTo>
                  <a:pt x="2361231" y="683624"/>
                </a:lnTo>
                <a:lnTo>
                  <a:pt x="2334045" y="723945"/>
                </a:lnTo>
                <a:lnTo>
                  <a:pt x="2293724" y="751131"/>
                </a:lnTo>
                <a:lnTo>
                  <a:pt x="2244347" y="761099"/>
                </a:lnTo>
                <a:close/>
              </a:path>
            </a:pathLst>
          </a:custGeom>
          <a:solidFill>
            <a:srgbClr val="F1C131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86211" y="716722"/>
            <a:ext cx="2076450" cy="60071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98425" marR="5080" indent="-86360">
              <a:lnSpc>
                <a:spcPts val="2250"/>
              </a:lnSpc>
              <a:spcBef>
                <a:spcPts val="200"/>
              </a:spcBef>
            </a:pPr>
            <a:r>
              <a:rPr dirty="0" spc="145"/>
              <a:t>Which</a:t>
            </a:r>
            <a:r>
              <a:rPr dirty="0" spc="5"/>
              <a:t> </a:t>
            </a:r>
            <a:r>
              <a:rPr dirty="0" spc="65"/>
              <a:t>cartel</a:t>
            </a:r>
            <a:r>
              <a:rPr dirty="0" spc="5"/>
              <a:t> </a:t>
            </a:r>
            <a:r>
              <a:rPr dirty="0" spc="25"/>
              <a:t>do </a:t>
            </a:r>
            <a:r>
              <a:rPr dirty="0"/>
              <a:t>you</a:t>
            </a:r>
            <a:r>
              <a:rPr dirty="0" spc="170"/>
              <a:t> </a:t>
            </a:r>
            <a:r>
              <a:rPr dirty="0"/>
              <a:t>belong</a:t>
            </a:r>
            <a:r>
              <a:rPr dirty="0" spc="170"/>
              <a:t> </a:t>
            </a:r>
            <a:r>
              <a:rPr dirty="0" spc="45"/>
              <a:t>to?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12953" y="497879"/>
            <a:ext cx="2067560" cy="414782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0014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dirty="0" sz="5400" spc="315">
                <a:solidFill>
                  <a:srgbClr val="5D4A0F"/>
                </a:solidFill>
                <a:latin typeface="Lucida Sans Unicode"/>
                <a:cs typeface="Lucida Sans Unicode"/>
              </a:rPr>
              <a:t>commodity</a:t>
            </a:r>
            <a:endParaRPr sz="54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184928" y="1640672"/>
            <a:ext cx="2630170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279400">
              <a:lnSpc>
                <a:spcPts val="2250"/>
              </a:lnSpc>
              <a:spcBef>
                <a:spcPts val="200"/>
              </a:spcBef>
            </a:pPr>
            <a:r>
              <a:rPr dirty="0" sz="1900" spc="12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dirty="0" sz="19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Verdana"/>
                <a:cs typeface="Verdana"/>
              </a:rPr>
              <a:t>controls my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rate</a:t>
            </a:r>
            <a:r>
              <a:rPr dirty="0" sz="19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9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issuance.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2851" y="2640601"/>
            <a:ext cx="693373" cy="42454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9700" y="222900"/>
            <a:ext cx="4876799" cy="48767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39037" y="644275"/>
            <a:ext cx="2371725" cy="761365"/>
          </a:xfrm>
          <a:custGeom>
            <a:avLst/>
            <a:gdLst/>
            <a:ahLst/>
            <a:cxnLst/>
            <a:rect l="l" t="t" r="r" b="b"/>
            <a:pathLst>
              <a:path w="2371725" h="761365">
                <a:moveTo>
                  <a:pt x="22443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2244347" y="0"/>
                </a:lnTo>
                <a:lnTo>
                  <a:pt x="2292891" y="9656"/>
                </a:lnTo>
                <a:lnTo>
                  <a:pt x="2334045" y="37154"/>
                </a:lnTo>
                <a:lnTo>
                  <a:pt x="2361543" y="78308"/>
                </a:lnTo>
                <a:lnTo>
                  <a:pt x="2371199" y="126852"/>
                </a:lnTo>
                <a:lnTo>
                  <a:pt x="2371199" y="634247"/>
                </a:lnTo>
                <a:lnTo>
                  <a:pt x="2361231" y="683624"/>
                </a:lnTo>
                <a:lnTo>
                  <a:pt x="2334045" y="723945"/>
                </a:lnTo>
                <a:lnTo>
                  <a:pt x="2293724" y="751131"/>
                </a:lnTo>
                <a:lnTo>
                  <a:pt x="2244347" y="7610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2446" y="716722"/>
            <a:ext cx="1983739" cy="60071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216535" marR="5080" indent="-204470">
              <a:lnSpc>
                <a:spcPts val="2250"/>
              </a:lnSpc>
              <a:spcBef>
                <a:spcPts val="200"/>
              </a:spcBef>
            </a:pPr>
            <a:r>
              <a:rPr dirty="0" spc="75"/>
              <a:t>Do</a:t>
            </a:r>
            <a:r>
              <a:rPr dirty="0" spc="15"/>
              <a:t> </a:t>
            </a:r>
            <a:r>
              <a:rPr dirty="0"/>
              <a:t>you</a:t>
            </a:r>
            <a:r>
              <a:rPr dirty="0" spc="15"/>
              <a:t> </a:t>
            </a:r>
            <a:r>
              <a:rPr dirty="0" spc="100"/>
              <a:t>want</a:t>
            </a:r>
            <a:r>
              <a:rPr dirty="0" spc="15"/>
              <a:t> </a:t>
            </a:r>
            <a:r>
              <a:rPr dirty="0" spc="-25"/>
              <a:t>to </a:t>
            </a:r>
            <a:r>
              <a:rPr dirty="0" spc="65"/>
              <a:t>try</a:t>
            </a:r>
            <a:r>
              <a:rPr dirty="0" spc="5"/>
              <a:t> </a:t>
            </a:r>
            <a:r>
              <a:rPr dirty="0" spc="80"/>
              <a:t>cloning?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12953" y="606686"/>
            <a:ext cx="2188845" cy="393192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algn="ctr" marL="1905">
              <a:lnSpc>
                <a:spcPct val="100000"/>
              </a:lnSpc>
              <a:spcBef>
                <a:spcPts val="540"/>
              </a:spcBef>
            </a:pPr>
            <a:r>
              <a:rPr dirty="0" sz="6700" spc="260">
                <a:solidFill>
                  <a:srgbClr val="274E13"/>
                </a:solidFill>
                <a:latin typeface="Lucida Sans Unicode"/>
                <a:cs typeface="Lucida Sans Unicode"/>
              </a:rPr>
              <a:t>money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182631" y="1640672"/>
            <a:ext cx="2634615" cy="600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265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Verdana"/>
                <a:cs typeface="Verdana"/>
              </a:rPr>
              <a:t>can’t.</a:t>
            </a:r>
            <a:endParaRPr sz="1900">
              <a:latin typeface="Verdana"/>
              <a:cs typeface="Verdana"/>
            </a:endParaRPr>
          </a:p>
          <a:p>
            <a:pPr algn="ctr">
              <a:lnSpc>
                <a:spcPts val="2265"/>
              </a:lnSpc>
            </a:pPr>
            <a:r>
              <a:rPr dirty="0" sz="1900" spc="100">
                <a:solidFill>
                  <a:srgbClr val="FFFFFF"/>
                </a:solidFill>
                <a:latin typeface="Verdana"/>
                <a:cs typeface="Verdana"/>
              </a:rPr>
              <a:t>I’m</a:t>
            </a:r>
            <a:r>
              <a:rPr dirty="0" sz="19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provably</a:t>
            </a:r>
            <a:r>
              <a:rPr dirty="0" sz="19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scarce.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3158827" y="2738852"/>
            <a:ext cx="2451735" cy="2404745"/>
            <a:chOff x="3158827" y="2738852"/>
            <a:chExt cx="2451735" cy="2404745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8827" y="2848298"/>
              <a:ext cx="2451425" cy="229520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1676" y="2738852"/>
              <a:ext cx="693373" cy="42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22875" y="419949"/>
            <a:ext cx="5484495" cy="4723765"/>
            <a:chOff x="3022875" y="419949"/>
            <a:chExt cx="5484495" cy="47237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9975" y="419949"/>
              <a:ext cx="4876799" cy="47235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2875" y="2644950"/>
              <a:ext cx="2498549" cy="249854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12953" y="554210"/>
            <a:ext cx="2188845" cy="4034154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62230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6700" spc="430">
                <a:solidFill>
                  <a:srgbClr val="660000"/>
                </a:solidFill>
                <a:latin typeface="Lucida Sans Unicode"/>
                <a:cs typeface="Lucida Sans Unicode"/>
              </a:rPr>
              <a:t>software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30650" y="1670849"/>
            <a:ext cx="2451735" cy="685800"/>
          </a:xfrm>
          <a:custGeom>
            <a:avLst/>
            <a:gdLst/>
            <a:ahLst/>
            <a:cxnLst/>
            <a:rect l="l" t="t" r="r" b="b"/>
            <a:pathLst>
              <a:path w="2451734" h="685800">
                <a:moveTo>
                  <a:pt x="2363901" y="685799"/>
                </a:moveTo>
                <a:lnTo>
                  <a:pt x="87398" y="685799"/>
                </a:lnTo>
                <a:lnTo>
                  <a:pt x="53379" y="678931"/>
                </a:lnTo>
                <a:lnTo>
                  <a:pt x="25598" y="660201"/>
                </a:lnTo>
                <a:lnTo>
                  <a:pt x="6868" y="632420"/>
                </a:lnTo>
                <a:lnTo>
                  <a:pt x="0" y="598401"/>
                </a:lnTo>
                <a:lnTo>
                  <a:pt x="0" y="87398"/>
                </a:lnTo>
                <a:lnTo>
                  <a:pt x="6868" y="53378"/>
                </a:lnTo>
                <a:lnTo>
                  <a:pt x="25598" y="25598"/>
                </a:lnTo>
                <a:lnTo>
                  <a:pt x="53379" y="6868"/>
                </a:lnTo>
                <a:lnTo>
                  <a:pt x="87398" y="0"/>
                </a:lnTo>
                <a:lnTo>
                  <a:pt x="2363901" y="0"/>
                </a:lnTo>
                <a:lnTo>
                  <a:pt x="2412390" y="14683"/>
                </a:lnTo>
                <a:lnTo>
                  <a:pt x="2444647" y="53952"/>
                </a:lnTo>
                <a:lnTo>
                  <a:pt x="2451299" y="87398"/>
                </a:lnTo>
                <a:lnTo>
                  <a:pt x="2451299" y="598401"/>
                </a:lnTo>
                <a:lnTo>
                  <a:pt x="2444431" y="632420"/>
                </a:lnTo>
                <a:lnTo>
                  <a:pt x="2425701" y="660201"/>
                </a:lnTo>
                <a:lnTo>
                  <a:pt x="2397920" y="678931"/>
                </a:lnTo>
                <a:lnTo>
                  <a:pt x="2363901" y="6857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464393" y="1848523"/>
            <a:ext cx="21831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00">
                <a:solidFill>
                  <a:srgbClr val="FFFFFF"/>
                </a:solidFill>
                <a:latin typeface="Verdana"/>
                <a:cs typeface="Verdana"/>
              </a:rPr>
              <a:t>I’m</a:t>
            </a:r>
            <a:r>
              <a:rPr dirty="0" sz="19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dirty="0" sz="19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source.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6876" y="2434052"/>
            <a:ext cx="693373" cy="424546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3420174" y="584549"/>
            <a:ext cx="2138680" cy="1086485"/>
          </a:xfrm>
          <a:custGeom>
            <a:avLst/>
            <a:gdLst/>
            <a:ahLst/>
            <a:cxnLst/>
            <a:rect l="l" t="t" r="r" b="b"/>
            <a:pathLst>
              <a:path w="2138679" h="1086485">
                <a:moveTo>
                  <a:pt x="1957046" y="1086299"/>
                </a:moveTo>
                <a:lnTo>
                  <a:pt x="181053" y="1086299"/>
                </a:lnTo>
                <a:lnTo>
                  <a:pt x="132922" y="1079832"/>
                </a:lnTo>
                <a:lnTo>
                  <a:pt x="89672" y="1061580"/>
                </a:lnTo>
                <a:lnTo>
                  <a:pt x="53029" y="1033270"/>
                </a:lnTo>
                <a:lnTo>
                  <a:pt x="24719" y="996627"/>
                </a:lnTo>
                <a:lnTo>
                  <a:pt x="6467" y="953377"/>
                </a:lnTo>
                <a:lnTo>
                  <a:pt x="0" y="905246"/>
                </a:lnTo>
                <a:lnTo>
                  <a:pt x="0" y="181053"/>
                </a:lnTo>
                <a:lnTo>
                  <a:pt x="6467" y="132922"/>
                </a:lnTo>
                <a:lnTo>
                  <a:pt x="24719" y="89672"/>
                </a:lnTo>
                <a:lnTo>
                  <a:pt x="53029" y="53029"/>
                </a:lnTo>
                <a:lnTo>
                  <a:pt x="89672" y="24719"/>
                </a:lnTo>
                <a:lnTo>
                  <a:pt x="132922" y="6467"/>
                </a:lnTo>
                <a:lnTo>
                  <a:pt x="181053" y="0"/>
                </a:lnTo>
                <a:lnTo>
                  <a:pt x="1957046" y="0"/>
                </a:lnTo>
                <a:lnTo>
                  <a:pt x="2026332" y="13781"/>
                </a:lnTo>
                <a:lnTo>
                  <a:pt x="2085070" y="53029"/>
                </a:lnTo>
                <a:lnTo>
                  <a:pt x="2124318" y="111767"/>
                </a:lnTo>
                <a:lnTo>
                  <a:pt x="2138099" y="181053"/>
                </a:lnTo>
                <a:lnTo>
                  <a:pt x="2138099" y="905246"/>
                </a:lnTo>
                <a:lnTo>
                  <a:pt x="2131632" y="953377"/>
                </a:lnTo>
                <a:lnTo>
                  <a:pt x="2113380" y="996627"/>
                </a:lnTo>
                <a:lnTo>
                  <a:pt x="2085070" y="1033270"/>
                </a:lnTo>
                <a:lnTo>
                  <a:pt x="2048427" y="1061580"/>
                </a:lnTo>
                <a:lnTo>
                  <a:pt x="2005177" y="1079832"/>
                </a:lnTo>
                <a:lnTo>
                  <a:pt x="1957046" y="1086299"/>
                </a:lnTo>
                <a:close/>
              </a:path>
            </a:pathLst>
          </a:custGeom>
          <a:solidFill>
            <a:srgbClr val="DE3E3E">
              <a:alpha val="647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ts val="2250"/>
              </a:lnSpc>
              <a:spcBef>
                <a:spcPts val="200"/>
              </a:spcBef>
            </a:pPr>
            <a:r>
              <a:rPr dirty="0" spc="120"/>
              <a:t>What</a:t>
            </a:r>
            <a:r>
              <a:rPr dirty="0" spc="65"/>
              <a:t> </a:t>
            </a:r>
            <a:r>
              <a:rPr dirty="0"/>
              <a:t>are</a:t>
            </a:r>
            <a:r>
              <a:rPr dirty="0" spc="70"/>
              <a:t> </a:t>
            </a:r>
            <a:r>
              <a:rPr dirty="0" spc="-20"/>
              <a:t>your </a:t>
            </a:r>
            <a:r>
              <a:rPr dirty="0" spc="65"/>
              <a:t>licensing </a:t>
            </a:r>
            <a:r>
              <a:rPr dirty="0" spc="70"/>
              <a:t>terms?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550" y="897850"/>
            <a:ext cx="4876799" cy="42456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464774" y="529950"/>
            <a:ext cx="1965960" cy="777875"/>
          </a:xfrm>
          <a:custGeom>
            <a:avLst/>
            <a:gdLst/>
            <a:ahLst/>
            <a:cxnLst/>
            <a:rect l="l" t="t" r="r" b="b"/>
            <a:pathLst>
              <a:path w="1965960" h="777875">
                <a:moveTo>
                  <a:pt x="1836347" y="777299"/>
                </a:moveTo>
                <a:lnTo>
                  <a:pt x="129552" y="777299"/>
                </a:lnTo>
                <a:lnTo>
                  <a:pt x="79124" y="767119"/>
                </a:lnTo>
                <a:lnTo>
                  <a:pt x="37945" y="739354"/>
                </a:lnTo>
                <a:lnTo>
                  <a:pt x="10180" y="698175"/>
                </a:lnTo>
                <a:lnTo>
                  <a:pt x="0" y="647747"/>
                </a:lnTo>
                <a:lnTo>
                  <a:pt x="0" y="129552"/>
                </a:lnTo>
                <a:lnTo>
                  <a:pt x="10180" y="79124"/>
                </a:lnTo>
                <a:lnTo>
                  <a:pt x="37945" y="37945"/>
                </a:lnTo>
                <a:lnTo>
                  <a:pt x="79124" y="10180"/>
                </a:lnTo>
                <a:lnTo>
                  <a:pt x="129552" y="0"/>
                </a:lnTo>
                <a:lnTo>
                  <a:pt x="1836347" y="0"/>
                </a:lnTo>
                <a:lnTo>
                  <a:pt x="1885925" y="9861"/>
                </a:lnTo>
                <a:lnTo>
                  <a:pt x="1927954" y="37945"/>
                </a:lnTo>
                <a:lnTo>
                  <a:pt x="1956038" y="79974"/>
                </a:lnTo>
                <a:lnTo>
                  <a:pt x="1965899" y="129552"/>
                </a:lnTo>
                <a:lnTo>
                  <a:pt x="1965899" y="647747"/>
                </a:lnTo>
                <a:lnTo>
                  <a:pt x="1955719" y="698175"/>
                </a:lnTo>
                <a:lnTo>
                  <a:pt x="1927954" y="739354"/>
                </a:lnTo>
                <a:lnTo>
                  <a:pt x="1886775" y="767119"/>
                </a:lnTo>
                <a:lnTo>
                  <a:pt x="1836347" y="777299"/>
                </a:lnTo>
                <a:close/>
              </a:path>
            </a:pathLst>
          </a:custGeom>
          <a:solidFill>
            <a:srgbClr val="6C9EEB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4856" y="610498"/>
            <a:ext cx="1665605" cy="60071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12700" marR="5080" indent="34290">
              <a:lnSpc>
                <a:spcPts val="2250"/>
              </a:lnSpc>
              <a:spcBef>
                <a:spcPts val="200"/>
              </a:spcBef>
            </a:pPr>
            <a:r>
              <a:rPr dirty="0" spc="100"/>
              <a:t>What’s</a:t>
            </a:r>
            <a:r>
              <a:rPr dirty="0" spc="15"/>
              <a:t> </a:t>
            </a:r>
            <a:r>
              <a:rPr dirty="0" spc="-20"/>
              <a:t>your </a:t>
            </a:r>
            <a:r>
              <a:rPr dirty="0" spc="105"/>
              <a:t>Q3</a:t>
            </a:r>
            <a:r>
              <a:rPr dirty="0" spc="-5"/>
              <a:t> </a:t>
            </a:r>
            <a:r>
              <a:rPr dirty="0" spc="50"/>
              <a:t>forecast?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12953" y="536339"/>
            <a:ext cx="2188845" cy="4070985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81280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6700" spc="470">
                <a:solidFill>
                  <a:srgbClr val="1B4587"/>
                </a:solidFill>
                <a:latin typeface="Lucida Sans Unicode"/>
                <a:cs typeface="Lucida Sans Unicode"/>
              </a:rPr>
              <a:t>platform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474824" y="1419449"/>
            <a:ext cx="2081530" cy="937260"/>
          </a:xfrm>
          <a:custGeom>
            <a:avLst/>
            <a:gdLst/>
            <a:ahLst/>
            <a:cxnLst/>
            <a:rect l="l" t="t" r="r" b="b"/>
            <a:pathLst>
              <a:path w="2081529" h="937260">
                <a:moveTo>
                  <a:pt x="1961963" y="937199"/>
                </a:moveTo>
                <a:lnTo>
                  <a:pt x="119436" y="937199"/>
                </a:lnTo>
                <a:lnTo>
                  <a:pt x="72946" y="927814"/>
                </a:lnTo>
                <a:lnTo>
                  <a:pt x="34982" y="902217"/>
                </a:lnTo>
                <a:lnTo>
                  <a:pt x="9385" y="864253"/>
                </a:lnTo>
                <a:lnTo>
                  <a:pt x="0" y="817763"/>
                </a:lnTo>
                <a:lnTo>
                  <a:pt x="0" y="119436"/>
                </a:lnTo>
                <a:lnTo>
                  <a:pt x="9385" y="72946"/>
                </a:lnTo>
                <a:lnTo>
                  <a:pt x="34982" y="34982"/>
                </a:lnTo>
                <a:lnTo>
                  <a:pt x="72946" y="9385"/>
                </a:lnTo>
                <a:lnTo>
                  <a:pt x="119436" y="0"/>
                </a:lnTo>
                <a:lnTo>
                  <a:pt x="1961963" y="0"/>
                </a:lnTo>
                <a:lnTo>
                  <a:pt x="2007669" y="9091"/>
                </a:lnTo>
                <a:lnTo>
                  <a:pt x="2046417" y="34982"/>
                </a:lnTo>
                <a:lnTo>
                  <a:pt x="2072308" y="73730"/>
                </a:lnTo>
                <a:lnTo>
                  <a:pt x="2081399" y="119436"/>
                </a:lnTo>
                <a:lnTo>
                  <a:pt x="2081399" y="817763"/>
                </a:lnTo>
                <a:lnTo>
                  <a:pt x="2072014" y="864253"/>
                </a:lnTo>
                <a:lnTo>
                  <a:pt x="2046417" y="902217"/>
                </a:lnTo>
                <a:lnTo>
                  <a:pt x="2008453" y="927814"/>
                </a:lnTo>
                <a:lnTo>
                  <a:pt x="1961963" y="9371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727242" y="1437073"/>
            <a:ext cx="1575435" cy="88646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 indent="635">
              <a:lnSpc>
                <a:spcPts val="2250"/>
              </a:lnSpc>
              <a:spcBef>
                <a:spcPts val="200"/>
              </a:spcBef>
            </a:pP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19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Verdana"/>
                <a:cs typeface="Verdana"/>
              </a:rPr>
              <a:t>no </a:t>
            </a:r>
            <a:r>
              <a:rPr dirty="0" sz="1900" spc="65">
                <a:solidFill>
                  <a:srgbClr val="FFFFFF"/>
                </a:solidFill>
                <a:latin typeface="Verdana"/>
                <a:cs typeface="Verdana"/>
              </a:rPr>
              <a:t>shareholder </a:t>
            </a:r>
            <a:r>
              <a:rPr dirty="0" sz="1900" spc="40">
                <a:solidFill>
                  <a:srgbClr val="FFFFFF"/>
                </a:solidFill>
                <a:latin typeface="Verdana"/>
                <a:cs typeface="Verdana"/>
              </a:rPr>
              <a:t>obligations.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3040275" y="2542901"/>
            <a:ext cx="2671445" cy="2600960"/>
            <a:chOff x="3040275" y="2542901"/>
            <a:chExt cx="2671445" cy="260096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0275" y="2663950"/>
              <a:ext cx="2670900" cy="24795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7688" y="2542901"/>
              <a:ext cx="693373" cy="42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1074" y="0"/>
            <a:ext cx="5143499" cy="50672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B4A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464774" y="924524"/>
            <a:ext cx="1965960" cy="763905"/>
          </a:xfrm>
          <a:custGeom>
            <a:avLst/>
            <a:gdLst/>
            <a:ahLst/>
            <a:cxnLst/>
            <a:rect l="l" t="t" r="r" b="b"/>
            <a:pathLst>
              <a:path w="1965960" h="763905">
                <a:moveTo>
                  <a:pt x="1838597" y="763799"/>
                </a:moveTo>
                <a:lnTo>
                  <a:pt x="127302" y="763799"/>
                </a:lnTo>
                <a:lnTo>
                  <a:pt x="77750" y="753795"/>
                </a:lnTo>
                <a:lnTo>
                  <a:pt x="37286" y="726513"/>
                </a:lnTo>
                <a:lnTo>
                  <a:pt x="10004" y="686049"/>
                </a:lnTo>
                <a:lnTo>
                  <a:pt x="0" y="636497"/>
                </a:lnTo>
                <a:lnTo>
                  <a:pt x="0" y="127302"/>
                </a:lnTo>
                <a:lnTo>
                  <a:pt x="10004" y="77750"/>
                </a:lnTo>
                <a:lnTo>
                  <a:pt x="37286" y="37285"/>
                </a:lnTo>
                <a:lnTo>
                  <a:pt x="77750" y="10004"/>
                </a:lnTo>
                <a:lnTo>
                  <a:pt x="127302" y="0"/>
                </a:lnTo>
                <a:lnTo>
                  <a:pt x="1838597" y="0"/>
                </a:lnTo>
                <a:lnTo>
                  <a:pt x="1887313" y="9690"/>
                </a:lnTo>
                <a:lnTo>
                  <a:pt x="1928614" y="37286"/>
                </a:lnTo>
                <a:lnTo>
                  <a:pt x="1956209" y="78585"/>
                </a:lnTo>
                <a:lnTo>
                  <a:pt x="1965899" y="127302"/>
                </a:lnTo>
                <a:lnTo>
                  <a:pt x="1965899" y="636497"/>
                </a:lnTo>
                <a:lnTo>
                  <a:pt x="1955895" y="686049"/>
                </a:lnTo>
                <a:lnTo>
                  <a:pt x="1928613" y="726513"/>
                </a:lnTo>
                <a:lnTo>
                  <a:pt x="1888149" y="753795"/>
                </a:lnTo>
                <a:lnTo>
                  <a:pt x="1838597" y="763799"/>
                </a:lnTo>
                <a:close/>
              </a:path>
            </a:pathLst>
          </a:custGeom>
          <a:solidFill>
            <a:srgbClr val="B4A7D6">
              <a:alpha val="49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7000" rIns="0" bIns="0" rtlCol="0" vert="horz">
            <a:spAutoFit/>
          </a:bodyPr>
          <a:lstStyle/>
          <a:p>
            <a:pPr marL="339090" marR="5080" indent="-201930">
              <a:lnSpc>
                <a:spcPts val="2250"/>
              </a:lnSpc>
              <a:spcBef>
                <a:spcPts val="200"/>
              </a:spcBef>
            </a:pPr>
            <a:r>
              <a:rPr dirty="0" spc="80"/>
              <a:t>Welcome</a:t>
            </a:r>
            <a:r>
              <a:rPr dirty="0" spc="10"/>
              <a:t> </a:t>
            </a:r>
            <a:r>
              <a:rPr dirty="0" spc="-25"/>
              <a:t>to </a:t>
            </a:r>
            <a:r>
              <a:rPr dirty="0" spc="55"/>
              <a:t>the</a:t>
            </a:r>
            <a:r>
              <a:rPr dirty="0" spc="5"/>
              <a:t> </a:t>
            </a:r>
            <a:r>
              <a:rPr dirty="0" spc="-20"/>
              <a:t>club.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12953" y="606686"/>
            <a:ext cx="2188845" cy="393192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540"/>
              </a:spcBef>
            </a:pPr>
            <a:r>
              <a:rPr dirty="0" sz="6700" spc="275">
                <a:solidFill>
                  <a:srgbClr val="351B75"/>
                </a:solidFill>
                <a:latin typeface="Lucida Sans Unicode"/>
                <a:cs typeface="Lucida Sans Unicode"/>
              </a:rPr>
              <a:t>protocol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935499" y="1763324"/>
            <a:ext cx="1417320" cy="574675"/>
          </a:xfrm>
          <a:custGeom>
            <a:avLst/>
            <a:gdLst/>
            <a:ahLst/>
            <a:cxnLst/>
            <a:rect l="l" t="t" r="r" b="b"/>
            <a:pathLst>
              <a:path w="1417320" h="574675">
                <a:moveTo>
                  <a:pt x="1343685" y="574499"/>
                </a:moveTo>
                <a:lnTo>
                  <a:pt x="73213" y="574499"/>
                </a:lnTo>
                <a:lnTo>
                  <a:pt x="44715" y="568746"/>
                </a:lnTo>
                <a:lnTo>
                  <a:pt x="21443" y="553056"/>
                </a:lnTo>
                <a:lnTo>
                  <a:pt x="5753" y="529784"/>
                </a:lnTo>
                <a:lnTo>
                  <a:pt x="0" y="501285"/>
                </a:lnTo>
                <a:lnTo>
                  <a:pt x="0" y="73214"/>
                </a:lnTo>
                <a:lnTo>
                  <a:pt x="5753" y="44715"/>
                </a:lnTo>
                <a:lnTo>
                  <a:pt x="21443" y="21443"/>
                </a:lnTo>
                <a:lnTo>
                  <a:pt x="44715" y="5753"/>
                </a:lnTo>
                <a:lnTo>
                  <a:pt x="73213" y="0"/>
                </a:lnTo>
                <a:lnTo>
                  <a:pt x="1343685" y="0"/>
                </a:lnTo>
                <a:lnTo>
                  <a:pt x="1384305" y="12300"/>
                </a:lnTo>
                <a:lnTo>
                  <a:pt x="1411327" y="45196"/>
                </a:lnTo>
                <a:lnTo>
                  <a:pt x="1416899" y="73214"/>
                </a:lnTo>
                <a:lnTo>
                  <a:pt x="1416899" y="501285"/>
                </a:lnTo>
                <a:lnTo>
                  <a:pt x="1411146" y="529784"/>
                </a:lnTo>
                <a:lnTo>
                  <a:pt x="1395456" y="553056"/>
                </a:lnTo>
                <a:lnTo>
                  <a:pt x="1372184" y="568746"/>
                </a:lnTo>
                <a:lnTo>
                  <a:pt x="1343685" y="5744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112526" y="1885348"/>
            <a:ext cx="10629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60">
                <a:solidFill>
                  <a:srgbClr val="FFFFFF"/>
                </a:solidFill>
                <a:latin typeface="Verdana"/>
                <a:cs typeface="Verdana"/>
              </a:rPr>
              <a:t>Thanks!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3338700" y="2937827"/>
            <a:ext cx="2362835" cy="2179955"/>
            <a:chOff x="3338700" y="2937827"/>
            <a:chExt cx="2362835" cy="2179955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8700" y="3081975"/>
              <a:ext cx="2035550" cy="20355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87" y="3944150"/>
              <a:ext cx="1129200" cy="1129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1026" y="2937827"/>
              <a:ext cx="693373" cy="42454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4288" y="3933010"/>
              <a:ext cx="544625" cy="33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855710" cy="5143500"/>
            <a:chOff x="0" y="0"/>
            <a:chExt cx="885571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7750" y="0"/>
              <a:ext cx="5947549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562" y="2999324"/>
              <a:ext cx="2432275" cy="214417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2870835" cy="5143500"/>
            </a:xfrm>
            <a:custGeom>
              <a:avLst/>
              <a:gdLst/>
              <a:ahLst/>
              <a:cxnLst/>
              <a:rect l="l" t="t" r="r" b="b"/>
              <a:pathLst>
                <a:path w="2870835" h="5143500">
                  <a:moveTo>
                    <a:pt x="287047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870474" y="0"/>
                  </a:lnTo>
                  <a:lnTo>
                    <a:pt x="2870474" y="5143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39049" y="720475"/>
              <a:ext cx="2261870" cy="761365"/>
            </a:xfrm>
            <a:custGeom>
              <a:avLst/>
              <a:gdLst/>
              <a:ahLst/>
              <a:cxnLst/>
              <a:rect l="l" t="t" r="r" b="b"/>
              <a:pathLst>
                <a:path w="2261870" h="761365">
                  <a:moveTo>
                    <a:pt x="2134847" y="761099"/>
                  </a:moveTo>
                  <a:lnTo>
                    <a:pt x="126852" y="761099"/>
                  </a:lnTo>
                  <a:lnTo>
                    <a:pt x="77475" y="751131"/>
                  </a:lnTo>
                  <a:lnTo>
                    <a:pt x="37154" y="723945"/>
                  </a:lnTo>
                  <a:lnTo>
                    <a:pt x="9968" y="683624"/>
                  </a:lnTo>
                  <a:lnTo>
                    <a:pt x="0" y="634247"/>
                  </a:lnTo>
                  <a:lnTo>
                    <a:pt x="0" y="126852"/>
                  </a:lnTo>
                  <a:lnTo>
                    <a:pt x="9968" y="77475"/>
                  </a:lnTo>
                  <a:lnTo>
                    <a:pt x="37154" y="37154"/>
                  </a:lnTo>
                  <a:lnTo>
                    <a:pt x="77475" y="9968"/>
                  </a:lnTo>
                  <a:lnTo>
                    <a:pt x="126852" y="0"/>
                  </a:lnTo>
                  <a:lnTo>
                    <a:pt x="2134847" y="0"/>
                  </a:lnTo>
                  <a:lnTo>
                    <a:pt x="2183391" y="9656"/>
                  </a:lnTo>
                  <a:lnTo>
                    <a:pt x="2224545" y="37154"/>
                  </a:lnTo>
                  <a:lnTo>
                    <a:pt x="2252043" y="78308"/>
                  </a:lnTo>
                  <a:lnTo>
                    <a:pt x="2261699" y="126852"/>
                  </a:lnTo>
                  <a:lnTo>
                    <a:pt x="2261699" y="634247"/>
                  </a:lnTo>
                  <a:lnTo>
                    <a:pt x="2251731" y="683624"/>
                  </a:lnTo>
                  <a:lnTo>
                    <a:pt x="2224545" y="723945"/>
                  </a:lnTo>
                  <a:lnTo>
                    <a:pt x="2184224" y="751131"/>
                  </a:lnTo>
                  <a:lnTo>
                    <a:pt x="2134847" y="761099"/>
                  </a:lnTo>
                  <a:close/>
                </a:path>
              </a:pathLst>
            </a:custGeom>
            <a:solidFill>
              <a:srgbClr val="F1C131">
                <a:alpha val="4968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20764" y="792922"/>
            <a:ext cx="1898650" cy="60071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12700" marR="5080" indent="172720">
              <a:lnSpc>
                <a:spcPts val="2250"/>
              </a:lnSpc>
              <a:spcBef>
                <a:spcPts val="200"/>
              </a:spcBef>
            </a:pPr>
            <a:r>
              <a:rPr dirty="0" spc="175"/>
              <a:t>How</a:t>
            </a:r>
            <a:r>
              <a:rPr dirty="0" spc="-5"/>
              <a:t> </a:t>
            </a:r>
            <a:r>
              <a:rPr dirty="0" spc="55"/>
              <a:t>do</a:t>
            </a:r>
            <a:r>
              <a:rPr dirty="0" spc="-5"/>
              <a:t> </a:t>
            </a:r>
            <a:r>
              <a:rPr dirty="0" spc="-25"/>
              <a:t>you </a:t>
            </a:r>
            <a:r>
              <a:rPr dirty="0" spc="80"/>
              <a:t>restrict</a:t>
            </a:r>
            <a:r>
              <a:rPr dirty="0" spc="-5"/>
              <a:t> </a:t>
            </a:r>
            <a:r>
              <a:rPr dirty="0" spc="55"/>
              <a:t>users?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12953" y="444927"/>
            <a:ext cx="2021205" cy="4253865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72720">
              <a:lnSpc>
                <a:spcPct val="100000"/>
              </a:lnSpc>
              <a:spcBef>
                <a:spcPts val="45"/>
              </a:spcBef>
            </a:pPr>
            <a:r>
              <a:rPr dirty="0" sz="6100" spc="7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1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100" spc="26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dirty="0" sz="4900" spc="310">
                <a:solidFill>
                  <a:srgbClr val="5D4A0F"/>
                </a:solidFill>
                <a:latin typeface="Lucida Sans Unicode"/>
                <a:cs typeface="Lucida Sans Unicode"/>
              </a:rPr>
              <a:t>payment</a:t>
            </a:r>
            <a:r>
              <a:rPr dirty="0" sz="4900" spc="175">
                <a:solidFill>
                  <a:srgbClr val="5D4A0F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295">
                <a:solidFill>
                  <a:srgbClr val="5D4A0F"/>
                </a:solidFill>
                <a:latin typeface="Lucida Sans Unicode"/>
                <a:cs typeface="Lucida Sans Unicode"/>
              </a:rPr>
              <a:t>rail</a:t>
            </a:r>
            <a:endParaRPr sz="49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220856" y="1640672"/>
            <a:ext cx="2559050" cy="600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265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Verdana"/>
                <a:cs typeface="Verdana"/>
              </a:rPr>
              <a:t>can’t.</a:t>
            </a:r>
            <a:endParaRPr sz="1900">
              <a:latin typeface="Verdana"/>
              <a:cs typeface="Verdana"/>
            </a:endParaRPr>
          </a:p>
          <a:p>
            <a:pPr algn="ctr">
              <a:lnSpc>
                <a:spcPts val="2265"/>
              </a:lnSpc>
            </a:pPr>
            <a:r>
              <a:rPr dirty="0" sz="1900" spc="100">
                <a:solidFill>
                  <a:srgbClr val="FFFFFF"/>
                </a:solidFill>
                <a:latin typeface="Verdana"/>
                <a:cs typeface="Verdana"/>
              </a:rPr>
              <a:t>I’m</a:t>
            </a:r>
            <a:r>
              <a:rPr dirty="0" sz="1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Verdana"/>
                <a:cs typeface="Verdana"/>
              </a:rPr>
              <a:t>permissionless.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261076" y="2738850"/>
            <a:ext cx="4712335" cy="2378710"/>
            <a:chOff x="4261076" y="2738850"/>
            <a:chExt cx="4712335" cy="237871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076" y="2999327"/>
              <a:ext cx="693373" cy="4245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1123" y="2923122"/>
              <a:ext cx="696948" cy="515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675" y="3619150"/>
            <a:ext cx="1524349" cy="15243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481800" y="1871975"/>
            <a:ext cx="966469" cy="595630"/>
          </a:xfrm>
          <a:custGeom>
            <a:avLst/>
            <a:gdLst/>
            <a:ahLst/>
            <a:cxnLst/>
            <a:rect l="l" t="t" r="r" b="b"/>
            <a:pathLst>
              <a:path w="966470" h="595630">
                <a:moveTo>
                  <a:pt x="867047" y="595499"/>
                </a:moveTo>
                <a:lnTo>
                  <a:pt x="99251" y="595499"/>
                </a:lnTo>
                <a:lnTo>
                  <a:pt x="60618" y="587700"/>
                </a:lnTo>
                <a:lnTo>
                  <a:pt x="29070" y="566429"/>
                </a:lnTo>
                <a:lnTo>
                  <a:pt x="7799" y="534881"/>
                </a:lnTo>
                <a:lnTo>
                  <a:pt x="0" y="496247"/>
                </a:lnTo>
                <a:lnTo>
                  <a:pt x="0" y="99251"/>
                </a:lnTo>
                <a:lnTo>
                  <a:pt x="7799" y="60618"/>
                </a:lnTo>
                <a:lnTo>
                  <a:pt x="29070" y="29070"/>
                </a:lnTo>
                <a:lnTo>
                  <a:pt x="60618" y="7799"/>
                </a:lnTo>
                <a:lnTo>
                  <a:pt x="99251" y="0"/>
                </a:lnTo>
                <a:lnTo>
                  <a:pt x="867047" y="0"/>
                </a:lnTo>
                <a:lnTo>
                  <a:pt x="905030" y="7555"/>
                </a:lnTo>
                <a:lnTo>
                  <a:pt x="937229" y="29070"/>
                </a:lnTo>
                <a:lnTo>
                  <a:pt x="958744" y="61269"/>
                </a:lnTo>
                <a:lnTo>
                  <a:pt x="966299" y="99251"/>
                </a:lnTo>
                <a:lnTo>
                  <a:pt x="966299" y="496247"/>
                </a:lnTo>
                <a:lnTo>
                  <a:pt x="958500" y="534881"/>
                </a:lnTo>
                <a:lnTo>
                  <a:pt x="937229" y="566429"/>
                </a:lnTo>
                <a:lnTo>
                  <a:pt x="905681" y="587700"/>
                </a:lnTo>
                <a:lnTo>
                  <a:pt x="867047" y="595499"/>
                </a:lnTo>
                <a:close/>
              </a:path>
            </a:pathLst>
          </a:custGeom>
          <a:solidFill>
            <a:srgbClr val="B76819">
              <a:alpha val="67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680843" y="2004497"/>
            <a:ext cx="56832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F3F3F3"/>
                </a:solidFill>
                <a:latin typeface="Verdana"/>
                <a:cs typeface="Verdana"/>
              </a:rPr>
              <a:t>Yea!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910050" y="1656325"/>
            <a:ext cx="1111250" cy="553085"/>
            <a:chOff x="6910050" y="1656325"/>
            <a:chExt cx="1111250" cy="553085"/>
          </a:xfrm>
        </p:grpSpPr>
        <p:sp>
          <p:nvSpPr>
            <p:cNvPr id="6" name="object 6" descr=""/>
            <p:cNvSpPr/>
            <p:nvPr/>
          </p:nvSpPr>
          <p:spPr>
            <a:xfrm>
              <a:off x="6910050" y="1656325"/>
              <a:ext cx="1111250" cy="553085"/>
            </a:xfrm>
            <a:custGeom>
              <a:avLst/>
              <a:gdLst/>
              <a:ahLst/>
              <a:cxnLst/>
              <a:rect l="l" t="t" r="r" b="b"/>
              <a:pathLst>
                <a:path w="1111250" h="553085">
                  <a:moveTo>
                    <a:pt x="1040776" y="552599"/>
                  </a:moveTo>
                  <a:lnTo>
                    <a:pt x="70423" y="552599"/>
                  </a:lnTo>
                  <a:lnTo>
                    <a:pt x="56620" y="551234"/>
                  </a:lnTo>
                  <a:lnTo>
                    <a:pt x="20626" y="531973"/>
                  </a:lnTo>
                  <a:lnTo>
                    <a:pt x="1365" y="495979"/>
                  </a:lnTo>
                  <a:lnTo>
                    <a:pt x="0" y="482176"/>
                  </a:lnTo>
                  <a:lnTo>
                    <a:pt x="0" y="70423"/>
                  </a:lnTo>
                  <a:lnTo>
                    <a:pt x="5534" y="43011"/>
                  </a:lnTo>
                  <a:lnTo>
                    <a:pt x="20626" y="20626"/>
                  </a:lnTo>
                  <a:lnTo>
                    <a:pt x="43011" y="5534"/>
                  </a:lnTo>
                  <a:lnTo>
                    <a:pt x="70423" y="0"/>
                  </a:lnTo>
                  <a:lnTo>
                    <a:pt x="1040776" y="0"/>
                  </a:lnTo>
                  <a:lnTo>
                    <a:pt x="1068188" y="5534"/>
                  </a:lnTo>
                  <a:lnTo>
                    <a:pt x="1090573" y="20626"/>
                  </a:lnTo>
                  <a:lnTo>
                    <a:pt x="1105665" y="43011"/>
                  </a:lnTo>
                  <a:lnTo>
                    <a:pt x="1111199" y="70423"/>
                  </a:lnTo>
                  <a:lnTo>
                    <a:pt x="1111199" y="482176"/>
                  </a:lnTo>
                  <a:lnTo>
                    <a:pt x="1105665" y="509588"/>
                  </a:lnTo>
                  <a:lnTo>
                    <a:pt x="1090573" y="531973"/>
                  </a:lnTo>
                  <a:lnTo>
                    <a:pt x="1068188" y="547065"/>
                  </a:lnTo>
                  <a:lnTo>
                    <a:pt x="1040776" y="552599"/>
                  </a:lnTo>
                  <a:close/>
                </a:path>
              </a:pathLst>
            </a:custGeom>
            <a:solidFill>
              <a:srgbClr val="E69137">
                <a:alpha val="503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7948" y="1724512"/>
              <a:ext cx="426950" cy="40183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6823250" y="2738850"/>
            <a:ext cx="2302510" cy="2378710"/>
            <a:chOff x="6823250" y="2738850"/>
            <a:chExt cx="2302510" cy="237871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3250" y="2738850"/>
              <a:ext cx="2302249" cy="23786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4049" y="2967297"/>
              <a:ext cx="637274" cy="47182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12375" y="2393450"/>
            <a:ext cx="3105785" cy="2750185"/>
            <a:chOff x="112375" y="2393450"/>
            <a:chExt cx="3105785" cy="275018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75" y="2393450"/>
              <a:ext cx="2812700" cy="27500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265" y="2988992"/>
              <a:ext cx="607496" cy="42843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0102" y="4231192"/>
              <a:ext cx="607496" cy="428438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844125" y="873649"/>
            <a:ext cx="1971675" cy="815975"/>
          </a:xfrm>
          <a:custGeom>
            <a:avLst/>
            <a:gdLst/>
            <a:ahLst/>
            <a:cxnLst/>
            <a:rect l="l" t="t" r="r" b="b"/>
            <a:pathLst>
              <a:path w="1971675" h="815975">
                <a:moveTo>
                  <a:pt x="1835647" y="815699"/>
                </a:moveTo>
                <a:lnTo>
                  <a:pt x="135952" y="815699"/>
                </a:lnTo>
                <a:lnTo>
                  <a:pt x="92981" y="808769"/>
                </a:lnTo>
                <a:lnTo>
                  <a:pt x="55660" y="789469"/>
                </a:lnTo>
                <a:lnTo>
                  <a:pt x="26230" y="760039"/>
                </a:lnTo>
                <a:lnTo>
                  <a:pt x="6930" y="722718"/>
                </a:lnTo>
                <a:lnTo>
                  <a:pt x="0" y="679747"/>
                </a:lnTo>
                <a:lnTo>
                  <a:pt x="0" y="135952"/>
                </a:lnTo>
                <a:lnTo>
                  <a:pt x="6930" y="92981"/>
                </a:lnTo>
                <a:lnTo>
                  <a:pt x="26230" y="55660"/>
                </a:lnTo>
                <a:lnTo>
                  <a:pt x="55660" y="26230"/>
                </a:lnTo>
                <a:lnTo>
                  <a:pt x="92981" y="6930"/>
                </a:lnTo>
                <a:lnTo>
                  <a:pt x="135952" y="0"/>
                </a:lnTo>
                <a:lnTo>
                  <a:pt x="1835647" y="0"/>
                </a:lnTo>
                <a:lnTo>
                  <a:pt x="1887674" y="10348"/>
                </a:lnTo>
                <a:lnTo>
                  <a:pt x="1931780" y="39819"/>
                </a:lnTo>
                <a:lnTo>
                  <a:pt x="1961251" y="83925"/>
                </a:lnTo>
                <a:lnTo>
                  <a:pt x="1971599" y="135952"/>
                </a:lnTo>
                <a:lnTo>
                  <a:pt x="1971599" y="679747"/>
                </a:lnTo>
                <a:lnTo>
                  <a:pt x="1964669" y="722718"/>
                </a:lnTo>
                <a:lnTo>
                  <a:pt x="1945368" y="760039"/>
                </a:lnTo>
                <a:lnTo>
                  <a:pt x="1915939" y="789469"/>
                </a:lnTo>
                <a:lnTo>
                  <a:pt x="1878618" y="808769"/>
                </a:lnTo>
                <a:lnTo>
                  <a:pt x="1835647" y="8156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65496" y="973397"/>
            <a:ext cx="1529080" cy="60071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12700" marR="5080" indent="36830">
              <a:lnSpc>
                <a:spcPts val="2250"/>
              </a:lnSpc>
              <a:spcBef>
                <a:spcPts val="200"/>
              </a:spcBef>
            </a:pPr>
            <a:r>
              <a:rPr dirty="0"/>
              <a:t>Cool,</a:t>
            </a:r>
            <a:r>
              <a:rPr dirty="0" spc="120"/>
              <a:t> </a:t>
            </a:r>
            <a:r>
              <a:rPr dirty="0" spc="65"/>
              <a:t>we’re </a:t>
            </a:r>
            <a:r>
              <a:rPr dirty="0" spc="80"/>
              <a:t>neutral</a:t>
            </a:r>
            <a:r>
              <a:rPr dirty="0" spc="10"/>
              <a:t> </a:t>
            </a:r>
            <a:r>
              <a:rPr dirty="0" spc="-20"/>
              <a:t>too!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824" y="312950"/>
            <a:ext cx="4876799" cy="48305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847975" cy="5143500"/>
          </a:xfrm>
          <a:custGeom>
            <a:avLst/>
            <a:gdLst/>
            <a:ahLst/>
            <a:cxnLst/>
            <a:rect l="l" t="t" r="r" b="b"/>
            <a:pathLst>
              <a:path w="2847975" h="5143500">
                <a:moveTo>
                  <a:pt x="28476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47674" y="0"/>
                </a:lnTo>
                <a:lnTo>
                  <a:pt x="2847674" y="51434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105225" y="3089975"/>
            <a:ext cx="3114040" cy="2053589"/>
            <a:chOff x="3105225" y="3089975"/>
            <a:chExt cx="3114040" cy="205358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743" y="3302591"/>
              <a:ext cx="1932131" cy="18409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5225" y="3089975"/>
              <a:ext cx="1802511" cy="20257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723" y="3489099"/>
              <a:ext cx="583450" cy="3572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748" y="3236974"/>
              <a:ext cx="583450" cy="357250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3379125" y="705849"/>
            <a:ext cx="1989455" cy="761365"/>
          </a:xfrm>
          <a:custGeom>
            <a:avLst/>
            <a:gdLst/>
            <a:ahLst/>
            <a:cxnLst/>
            <a:rect l="l" t="t" r="r" b="b"/>
            <a:pathLst>
              <a:path w="1989454" h="761365">
                <a:moveTo>
                  <a:pt x="18621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1862147" y="0"/>
                </a:lnTo>
                <a:lnTo>
                  <a:pt x="1910691" y="9656"/>
                </a:lnTo>
                <a:lnTo>
                  <a:pt x="1951845" y="37154"/>
                </a:lnTo>
                <a:lnTo>
                  <a:pt x="1979343" y="78308"/>
                </a:lnTo>
                <a:lnTo>
                  <a:pt x="1988999" y="126852"/>
                </a:lnTo>
                <a:lnTo>
                  <a:pt x="1988999" y="634247"/>
                </a:lnTo>
                <a:lnTo>
                  <a:pt x="1979031" y="683624"/>
                </a:lnTo>
                <a:lnTo>
                  <a:pt x="1951845" y="723945"/>
                </a:lnTo>
                <a:lnTo>
                  <a:pt x="1911524" y="751131"/>
                </a:lnTo>
                <a:lnTo>
                  <a:pt x="1862147" y="761099"/>
                </a:lnTo>
                <a:close/>
              </a:path>
            </a:pathLst>
          </a:custGeom>
          <a:solidFill>
            <a:srgbClr val="F1C131">
              <a:alpha val="496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974" rIns="0" bIns="0" rtlCol="0" vert="horz">
            <a:spAutoFit/>
          </a:bodyPr>
          <a:lstStyle/>
          <a:p>
            <a:pPr marL="287020" marR="5080" indent="-241300">
              <a:lnSpc>
                <a:spcPts val="2250"/>
              </a:lnSpc>
              <a:spcBef>
                <a:spcPts val="200"/>
              </a:spcBef>
            </a:pPr>
            <a:r>
              <a:rPr dirty="0" spc="135"/>
              <a:t>Who</a:t>
            </a:r>
            <a:r>
              <a:rPr dirty="0"/>
              <a:t> </a:t>
            </a:r>
            <a:r>
              <a:rPr dirty="0" spc="85"/>
              <a:t>is</a:t>
            </a:r>
            <a:r>
              <a:rPr dirty="0"/>
              <a:t> </a:t>
            </a:r>
            <a:r>
              <a:rPr dirty="0" spc="-20"/>
              <a:t>your </a:t>
            </a:r>
            <a:r>
              <a:rPr dirty="0" spc="60"/>
              <a:t>creator?</a:t>
            </a:r>
          </a:p>
        </p:txBody>
      </p:sp>
      <p:sp>
        <p:nvSpPr>
          <p:cNvPr id="11" name="object 11" descr=""/>
          <p:cNvSpPr/>
          <p:nvPr/>
        </p:nvSpPr>
        <p:spPr>
          <a:xfrm>
            <a:off x="6965299" y="1466625"/>
            <a:ext cx="1828800" cy="815975"/>
          </a:xfrm>
          <a:custGeom>
            <a:avLst/>
            <a:gdLst/>
            <a:ahLst/>
            <a:cxnLst/>
            <a:rect l="l" t="t" r="r" b="b"/>
            <a:pathLst>
              <a:path w="1828800" h="815975">
                <a:moveTo>
                  <a:pt x="17248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1724846" y="0"/>
                </a:lnTo>
                <a:lnTo>
                  <a:pt x="1764628" y="7912"/>
                </a:lnTo>
                <a:lnTo>
                  <a:pt x="1798352" y="30447"/>
                </a:lnTo>
                <a:lnTo>
                  <a:pt x="1820886" y="64171"/>
                </a:lnTo>
                <a:lnTo>
                  <a:pt x="1828799" y="103952"/>
                </a:lnTo>
                <a:lnTo>
                  <a:pt x="1828799" y="711747"/>
                </a:lnTo>
                <a:lnTo>
                  <a:pt x="1820630" y="752210"/>
                </a:lnTo>
                <a:lnTo>
                  <a:pt x="1798352" y="785252"/>
                </a:lnTo>
                <a:lnTo>
                  <a:pt x="1765310" y="807530"/>
                </a:lnTo>
                <a:lnTo>
                  <a:pt x="17248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166395" y="1566372"/>
            <a:ext cx="1426845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227965">
              <a:lnSpc>
                <a:spcPts val="2250"/>
              </a:lnSpc>
              <a:spcBef>
                <a:spcPts val="200"/>
              </a:spcBef>
            </a:pP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Satoshi </a:t>
            </a:r>
            <a:r>
              <a:rPr dirty="0" sz="1900" spc="40">
                <a:solidFill>
                  <a:srgbClr val="FFFFFF"/>
                </a:solidFill>
                <a:latin typeface="Verdana"/>
                <a:cs typeface="Verdana"/>
              </a:rPr>
              <a:t>Nakamoto.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31644" y="471050"/>
            <a:ext cx="1889760" cy="4246880"/>
          </a:xfrm>
          <a:prstGeom prst="rect">
            <a:avLst/>
          </a:prstGeom>
        </p:spPr>
        <p:txBody>
          <a:bodyPr wrap="square" lIns="0" tIns="73025" rIns="0" bIns="0" rtlCol="0" vert="vert27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4900" spc="220">
                <a:solidFill>
                  <a:srgbClr val="5D4A0F"/>
                </a:solidFill>
                <a:latin typeface="Lucida Sans Unicode"/>
                <a:cs typeface="Lucida Sans Unicode"/>
              </a:rPr>
              <a:t>theologically</a:t>
            </a:r>
            <a:endParaRPr sz="4900">
              <a:latin typeface="Lucida Sans Unicode"/>
              <a:cs typeface="Lucida Sans Unicode"/>
            </a:endParaRPr>
          </a:p>
          <a:p>
            <a:pPr algn="ctr" marL="40640">
              <a:lnSpc>
                <a:spcPct val="100000"/>
              </a:lnSpc>
              <a:spcBef>
                <a:spcPts val="645"/>
              </a:spcBef>
            </a:pPr>
            <a:r>
              <a:rPr dirty="0" sz="6100" spc="175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is Neutral 2023</dc:title>
  <dcterms:created xsi:type="dcterms:W3CDTF">2024-04-27T00:37:55Z</dcterms:created>
  <dcterms:modified xsi:type="dcterms:W3CDTF">2024-04-27T00:37:55Z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